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92" r:id="rId3"/>
    <p:sldId id="284" r:id="rId4"/>
    <p:sldId id="293" r:id="rId5"/>
    <p:sldId id="294" r:id="rId6"/>
    <p:sldId id="286" r:id="rId7"/>
    <p:sldId id="285" r:id="rId8"/>
    <p:sldId id="288" r:id="rId9"/>
    <p:sldId id="287" r:id="rId10"/>
    <p:sldId id="289" r:id="rId11"/>
    <p:sldId id="29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A97643E-57A4-491F-922B-E7F6CCA056CB}">
          <p14:sldIdLst>
            <p14:sldId id="264"/>
            <p14:sldId id="292"/>
            <p14:sldId id="284"/>
            <p14:sldId id="293"/>
            <p14:sldId id="294"/>
            <p14:sldId id="286"/>
            <p14:sldId id="285"/>
            <p14:sldId id="288"/>
            <p14:sldId id="287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99"/>
    <a:srgbClr val="FFFF00"/>
    <a:srgbClr val="990000"/>
    <a:srgbClr val="993300"/>
    <a:srgbClr val="8000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AC5A4-E4E1-4BFF-A1CD-346E34E6EF77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F5A5E-EA13-42B0-A8B4-9286AA3C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7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ertiasp.ru/shop/N-218-2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7"/>
          <a:stretch/>
        </p:blipFill>
        <p:spPr bwMode="auto">
          <a:xfrm>
            <a:off x="2904191" y="211438"/>
            <a:ext cx="6239809" cy="4284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beowulfs-tomb.com/frames/images/fv_study.jp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1" y="0"/>
            <a:ext cx="3850002" cy="345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1695" y="4293096"/>
            <a:ext cx="5868144" cy="2042021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Просвещённый абсолютизм      в Европе</a:t>
            </a:r>
            <a:r>
              <a:rPr lang="ru-RU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en-US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[XVIII </a:t>
            </a:r>
            <a:r>
              <a:rPr lang="ru-RU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в.</a:t>
            </a:r>
            <a:r>
              <a:rPr lang="en-US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]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aveclassics.net/_nw/31/29757879.jp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2130111"/>
            <a:ext cx="4000500" cy="47339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1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ile:François Boucher, Ruhendes Mädchen (1751, Wallraf-Richartz Museum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20" y="0"/>
            <a:ext cx="5520480" cy="446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009" y="30413"/>
            <a:ext cx="8842403" cy="70117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Психология аристократии «галантного века»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Уроки любви Маркизы де Помпадур (marquise de Pompadour) (10 фото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774000"/>
            <a:ext cx="4740772" cy="608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211960" y="3158734"/>
            <a:ext cx="4752528" cy="360421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0000">
                <a:schemeClr val="tx1"/>
              </a:gs>
              <a:gs pos="100000">
                <a:srgbClr val="FF7C8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и</a:t>
            </a:r>
            <a:r>
              <a:rPr lang="ru-RU" sz="1500" dirty="0" smtClean="0">
                <a:solidFill>
                  <a:schemeClr val="bg1"/>
                </a:solidFill>
              </a:rPr>
              <a:t>нфантильность взглядов и поведения 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211960" y="3609210"/>
            <a:ext cx="4752528" cy="360421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0000">
                <a:schemeClr val="tx1"/>
              </a:gs>
              <a:gs pos="100000">
                <a:srgbClr val="FF7C8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б</a:t>
            </a:r>
            <a:r>
              <a:rPr lang="ru-RU" sz="1500" dirty="0" smtClean="0">
                <a:solidFill>
                  <a:schemeClr val="bg1"/>
                </a:solidFill>
              </a:rPr>
              <a:t>оязнь старости, нежелание взрослеть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211960" y="4829930"/>
            <a:ext cx="4752528" cy="360421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0000">
                <a:schemeClr val="tx1"/>
              </a:gs>
              <a:gs pos="100000">
                <a:srgbClr val="FF7C8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п</a:t>
            </a:r>
            <a:r>
              <a:rPr lang="ru-RU" sz="1500" dirty="0" smtClean="0">
                <a:solidFill>
                  <a:schemeClr val="bg1"/>
                </a:solidFill>
              </a:rPr>
              <a:t>остоянное желание праздника, развлечений и игр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211960" y="5730983"/>
            <a:ext cx="4752528" cy="360421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0000">
                <a:schemeClr val="tx1"/>
              </a:gs>
              <a:gs pos="100000">
                <a:srgbClr val="FF7C8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о</a:t>
            </a:r>
            <a:r>
              <a:rPr lang="ru-RU" sz="1500" dirty="0" smtClean="0">
                <a:solidFill>
                  <a:schemeClr val="bg1"/>
                </a:solidFill>
              </a:rPr>
              <a:t>тход от продуктивной деятельности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211960" y="4046338"/>
            <a:ext cx="4752528" cy="360421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0000">
                <a:schemeClr val="tx1"/>
              </a:gs>
              <a:gs pos="100000">
                <a:srgbClr val="FF7C8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с</a:t>
            </a:r>
            <a:r>
              <a:rPr lang="ru-RU" sz="1500" dirty="0" smtClean="0">
                <a:solidFill>
                  <a:schemeClr val="bg1"/>
                </a:solidFill>
              </a:rPr>
              <a:t>тремление жить сегодняшним днём 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211960" y="6120534"/>
            <a:ext cx="4752528" cy="360421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0000">
                <a:schemeClr val="tx1"/>
              </a:gs>
              <a:gs pos="100000">
                <a:srgbClr val="FF7C8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о</a:t>
            </a:r>
            <a:r>
              <a:rPr lang="ru-RU" sz="1500" dirty="0" smtClean="0">
                <a:solidFill>
                  <a:schemeClr val="bg1"/>
                </a:solidFill>
              </a:rPr>
              <a:t>сознание возможности жить за счёт других 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211960" y="4464000"/>
            <a:ext cx="4752528" cy="360421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0000">
                <a:schemeClr val="tx1"/>
              </a:gs>
              <a:gs pos="100000">
                <a:srgbClr val="FF7C8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б</a:t>
            </a:r>
            <a:r>
              <a:rPr lang="ru-RU" sz="1500" dirty="0" smtClean="0">
                <a:solidFill>
                  <a:schemeClr val="bg1"/>
                </a:solidFill>
              </a:rPr>
              <a:t>орьба со скукой, жажда ежедневных перемен 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211960" y="5296186"/>
            <a:ext cx="4752528" cy="360421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0000">
                <a:schemeClr val="tx1"/>
              </a:gs>
              <a:gs pos="100000">
                <a:srgbClr val="FF7C8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гедонизм </a:t>
            </a:r>
          </a:p>
        </p:txBody>
      </p:sp>
    </p:spTree>
    <p:extLst>
      <p:ext uri="{BB962C8B-B14F-4D97-AF65-F5344CB8AC3E}">
        <p14:creationId xmlns:p14="http://schemas.microsoft.com/office/powerpoint/2010/main" val="782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ile:Antoine-François Callet - Luís XV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746123"/>
            <a:ext cx="4400550" cy="570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Marie Antoinette Adult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45" y="980728"/>
            <a:ext cx="4057650" cy="570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411760" y="5240499"/>
            <a:ext cx="3565700" cy="161750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МАРИЯ-АНТУАНЕТТА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королева Франции,                                     супруга Людовика</a:t>
            </a:r>
            <a:r>
              <a:rPr lang="en-US" sz="1600" dirty="0" smtClean="0">
                <a:solidFill>
                  <a:schemeClr val="bg1"/>
                </a:solidFill>
              </a:rPr>
              <a:t> XVI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76056" y="5240499"/>
            <a:ext cx="3888432" cy="161750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ЛЮДОВИК</a:t>
            </a:r>
            <a:r>
              <a:rPr lang="en-US" sz="1800" b="1" dirty="0" smtClean="0">
                <a:solidFill>
                  <a:srgbClr val="FF0000"/>
                </a:solidFill>
              </a:rPr>
              <a:t> XVI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король Франции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1774–92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из династии Бурбонов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279558"/>
            <a:ext cx="9150780" cy="70117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Монархия в преддверии Великой </a:t>
            </a:r>
            <a:r>
              <a:rPr lang="ru-RU" sz="28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ф</a:t>
            </a: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ранцузской революции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64169" y="1520788"/>
            <a:ext cx="2592288" cy="50405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контрреформы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64169" y="2251615"/>
            <a:ext cx="2592288" cy="235477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у</a:t>
            </a:r>
            <a:r>
              <a:rPr lang="ru-RU" sz="1500" dirty="0" smtClean="0">
                <a:solidFill>
                  <a:schemeClr val="bg1"/>
                </a:solidFill>
              </a:rPr>
              <a:t>щемление прав сословий:</a:t>
            </a:r>
          </a:p>
          <a:p>
            <a:r>
              <a:rPr lang="ru-RU" sz="1500" dirty="0">
                <a:solidFill>
                  <a:schemeClr val="bg1"/>
                </a:solidFill>
              </a:rPr>
              <a:t>– запрет на </a:t>
            </a:r>
            <a:r>
              <a:rPr lang="ru-RU" sz="1500" dirty="0" smtClean="0">
                <a:solidFill>
                  <a:schemeClr val="bg1"/>
                </a:solidFill>
              </a:rPr>
              <a:t>производство в офицеры всех, кроме дворян</a:t>
            </a:r>
          </a:p>
          <a:p>
            <a:r>
              <a:rPr lang="ru-RU" sz="1500" dirty="0">
                <a:solidFill>
                  <a:schemeClr val="bg1"/>
                </a:solidFill>
              </a:rPr>
              <a:t> – </a:t>
            </a:r>
            <a:r>
              <a:rPr lang="ru-RU" sz="1500" dirty="0" smtClean="0">
                <a:solidFill>
                  <a:schemeClr val="bg1"/>
                </a:solidFill>
              </a:rPr>
              <a:t>запрет духовенству  на собрания без разрешения начальства</a:t>
            </a:r>
          </a:p>
          <a:p>
            <a:r>
              <a:rPr lang="ru-RU" sz="1500" dirty="0">
                <a:solidFill>
                  <a:schemeClr val="bg1"/>
                </a:solidFill>
              </a:rPr>
              <a:t>– </a:t>
            </a:r>
            <a:r>
              <a:rPr lang="ru-RU" sz="1500" dirty="0" smtClean="0">
                <a:solidFill>
                  <a:schemeClr val="bg1"/>
                </a:solidFill>
              </a:rPr>
              <a:t>запрет третьему сословию на замещение судебных должностей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4169" y="5821608"/>
            <a:ext cx="2592288" cy="860439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и</a:t>
            </a:r>
            <a:r>
              <a:rPr lang="ru-RU" sz="1500" dirty="0" smtClean="0">
                <a:solidFill>
                  <a:schemeClr val="bg1"/>
                </a:solidFill>
              </a:rPr>
              <a:t>здание эдикта о  запрете парламента и арест некоторых его членов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4169" y="4810278"/>
            <a:ext cx="2592288" cy="860439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р</a:t>
            </a:r>
            <a:r>
              <a:rPr lang="ru-RU" sz="1500" dirty="0" smtClean="0">
                <a:solidFill>
                  <a:schemeClr val="bg1"/>
                </a:solidFill>
              </a:rPr>
              <a:t>асточение казны на содержание королевы и дары придворным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252602" y="1990742"/>
            <a:ext cx="484632" cy="324036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1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900igr.net/datas/psikhologija/Konflikty-v-obschestve/0006-006-Tomas-Gobbs-1588167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19971" r="44438" b="18655"/>
          <a:stretch/>
        </p:blipFill>
        <p:spPr bwMode="auto">
          <a:xfrm>
            <a:off x="17481" y="548680"/>
            <a:ext cx="4160539" cy="468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4797152"/>
            <a:ext cx="4153759" cy="1848393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ГОББС Томас</a:t>
            </a:r>
            <a:endParaRPr lang="ru-RU" sz="17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1588–1679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– английский философ, основоположник теорий общественного договора и просвещённого абсолютизма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2084" y="135542"/>
            <a:ext cx="8842403" cy="70117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Теория «просвещённого абсолютизма»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939333" y="1597522"/>
            <a:ext cx="4896544" cy="136815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«Просвещённый абсолютизм» </a:t>
            </a:r>
            <a:r>
              <a:rPr lang="ru-RU" sz="1800" dirty="0" smtClean="0">
                <a:solidFill>
                  <a:schemeClr val="bg1"/>
                </a:solidFill>
              </a:rPr>
              <a:t>–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политика ряда абсолютистских государств Европы в сер. и 2-й пол. </a:t>
            </a:r>
            <a:r>
              <a:rPr lang="en-US" sz="1800" dirty="0" smtClean="0">
                <a:solidFill>
                  <a:schemeClr val="bg1"/>
                </a:solidFill>
              </a:rPr>
              <a:t>XVIII </a:t>
            </a:r>
            <a:r>
              <a:rPr lang="ru-RU" sz="1800" dirty="0" smtClean="0">
                <a:solidFill>
                  <a:schemeClr val="bg1"/>
                </a:solidFill>
              </a:rPr>
              <a:t>в.,    характеризующаяся следующими признаками:</a:t>
            </a: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39333" y="3429000"/>
            <a:ext cx="4896544" cy="48239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следование идеям Просвещения </a:t>
            </a: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939333" y="4077072"/>
            <a:ext cx="4896544" cy="89365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</a:t>
            </a:r>
            <a:r>
              <a:rPr lang="ru-RU" sz="1600" dirty="0" smtClean="0">
                <a:solidFill>
                  <a:schemeClr val="bg1"/>
                </a:solidFill>
              </a:rPr>
              <a:t>ребывание во главе государства «просвещённого» монарха, способного преобразовать общественную жизнь на разумных началах </a:t>
            </a: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39333" y="5212834"/>
            <a:ext cx="4896544" cy="648072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ru-RU" sz="1600" dirty="0" smtClean="0">
                <a:solidFill>
                  <a:schemeClr val="bg1"/>
                </a:solidFill>
              </a:rPr>
              <a:t>тремление к достижению в государстве          «общего блага» посредством реформ</a:t>
            </a: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300192" y="2965674"/>
            <a:ext cx="484632" cy="46332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eoego.3dn.ru/_ph/1/392541646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2"/>
          <a:stretch/>
        </p:blipFill>
        <p:spPr bwMode="auto">
          <a:xfrm>
            <a:off x="122084" y="836712"/>
            <a:ext cx="8893051" cy="584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2085" y="135542"/>
            <a:ext cx="8482364" cy="70117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Г</a:t>
            </a: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еография «просвещённого абсолютизма»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img1.liveinternet.ru/images/attach/c/7/94/558/94558651_large_Koronuy_i_diademuy__32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76872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g1.liveinternet.ru/images/attach/c/7/94/558/94558651_large_Koronuy_i_diademuy__32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17232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1.liveinternet.ru/images/attach/c/7/94/558/94558651_large_Koronuy_i_diademuy__32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1" y="5985232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1.liveinternet.ru/images/attach/c/7/94/558/94558651_large_Koronuy_i_diademuy__32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12003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g1.liveinternet.ru/images/attach/c/7/94/558/94558651_large_Koronuy_i_diademuy__32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31820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mg1.liveinternet.ru/images/attach/c/7/94/558/94558651_large_Koronuy_i_diademuy__32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40" y="3195000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1.liveinternet.ru/images/attach/c/7/94/558/94558651_large_Koronuy_i_diademuy__32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610" y="1484784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img1.liveinternet.ru/images/attach/c/7/94/558/94558651_large_Koronuy_i_diademuy__32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10" y="4956900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img1.liveinternet.ru/images/attach/c/7/94/558/94558651_large_Koronuy_i_diademuy__32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28" y="3516721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mg1.liveinternet.ru/images/attach/c/7/94/558/94558651_large_Koronuy_i_diademuy__32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69" y="4488900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mg1.liveinternet.ru/images/attach/c/7/94/558/94558651_large_Koronuy_i_diademuy__32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14969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img1.liveinternet.ru/images/attach/c/7/94/558/94558651_large_Koronuy_i_diademuy__32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69" y="2056020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ile:Frederic II de prus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66" y="476671"/>
            <a:ext cx="4352925" cy="546735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2084" y="135542"/>
            <a:ext cx="8842403" cy="70117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«Просвещённый абсолютизм» в Пруссии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827890" y="5139312"/>
            <a:ext cx="3888432" cy="16811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ФРИДРИХ </a:t>
            </a:r>
            <a:r>
              <a:rPr lang="en-US" sz="1800" b="1" dirty="0" smtClean="0">
                <a:solidFill>
                  <a:srgbClr val="FF0000"/>
                </a:solidFill>
              </a:rPr>
              <a:t>II</a:t>
            </a:r>
            <a:r>
              <a:rPr lang="ru-RU" sz="1700" b="1" dirty="0" smtClean="0">
                <a:solidFill>
                  <a:srgbClr val="FF0000"/>
                </a:solidFill>
              </a:rPr>
              <a:t> Великий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король Пруссии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1740–86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из династии Гогенцоллернов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91465" y="854182"/>
            <a:ext cx="3995936" cy="1278674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Реформы Фридриха </a:t>
            </a:r>
            <a:r>
              <a:rPr lang="en-US" sz="2000" b="1" dirty="0" smtClean="0">
                <a:solidFill>
                  <a:schemeClr val="bg1"/>
                </a:solidFill>
              </a:rPr>
              <a:t>II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31451" y="4693509"/>
            <a:ext cx="3650318" cy="44580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и</a:t>
            </a:r>
            <a:r>
              <a:rPr lang="ru-RU" sz="1500" dirty="0" smtClean="0">
                <a:solidFill>
                  <a:schemeClr val="bg1"/>
                </a:solidFill>
              </a:rPr>
              <a:t>здание указа о веротерпимости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31451" y="2246260"/>
            <a:ext cx="3650318" cy="46218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кодификация законодательства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42748" y="1724860"/>
            <a:ext cx="3650318" cy="48658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ограничение крепостного права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31451" y="3429000"/>
            <a:ext cx="3650318" cy="48658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о</a:t>
            </a:r>
            <a:r>
              <a:rPr lang="ru-RU" sz="1500" dirty="0" smtClean="0">
                <a:solidFill>
                  <a:schemeClr val="bg1"/>
                </a:solidFill>
              </a:rPr>
              <a:t>тмена пыток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31451" y="2758653"/>
            <a:ext cx="3650318" cy="59444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у</a:t>
            </a:r>
            <a:r>
              <a:rPr lang="ru-RU" sz="1500" dirty="0" smtClean="0">
                <a:solidFill>
                  <a:schemeClr val="bg1"/>
                </a:solidFill>
              </a:rPr>
              <a:t>становление независимости        судебной власти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731451" y="5805264"/>
            <a:ext cx="3650318" cy="64257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р</a:t>
            </a:r>
            <a:r>
              <a:rPr lang="ru-RU" sz="1500" dirty="0" smtClean="0">
                <a:solidFill>
                  <a:schemeClr val="bg1"/>
                </a:solidFill>
              </a:rPr>
              <a:t>асширение системы начального образования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731451" y="5240509"/>
            <a:ext cx="3650318" cy="45393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о</a:t>
            </a:r>
            <a:r>
              <a:rPr lang="ru-RU" sz="1500" dirty="0" smtClean="0">
                <a:solidFill>
                  <a:schemeClr val="bg1"/>
                </a:solidFill>
              </a:rPr>
              <a:t>тмена предварительной цензуры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731451" y="3996251"/>
            <a:ext cx="3650318" cy="64257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у</a:t>
            </a:r>
            <a:r>
              <a:rPr lang="ru-RU" sz="1500" dirty="0" smtClean="0">
                <a:solidFill>
                  <a:schemeClr val="bg1"/>
                </a:solidFill>
              </a:rPr>
              <a:t>становление гарантий       имущественных прав</a:t>
            </a:r>
          </a:p>
        </p:txBody>
      </p:sp>
    </p:spTree>
    <p:extLst>
      <p:ext uri="{BB962C8B-B14F-4D97-AF65-F5344CB8AC3E}">
        <p14:creationId xmlns:p14="http://schemas.microsoft.com/office/powerpoint/2010/main" val="360022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2084" y="135542"/>
            <a:ext cx="8842403" cy="70117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«Просвещённый абсолютизм» в Австрии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www.rodoslovia.ru/img/4_3973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9" y="476672"/>
            <a:ext cx="3422421" cy="432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le:Carl von Sales Bildnis Joseph II posthum 18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90317"/>
            <a:ext cx="3637800" cy="464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749710" y="4545066"/>
            <a:ext cx="3888432" cy="2348880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ИОСИФ </a:t>
            </a:r>
            <a:r>
              <a:rPr lang="en-US" sz="1800" b="1" dirty="0" smtClean="0">
                <a:solidFill>
                  <a:srgbClr val="FF0000"/>
                </a:solidFill>
              </a:rPr>
              <a:t>II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ru-RU" sz="1600" dirty="0" smtClean="0">
                <a:solidFill>
                  <a:schemeClr val="bg1"/>
                </a:solidFill>
              </a:rPr>
              <a:t>мператор Священной                          Римской империи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1765–90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эрцгерцог Австрии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1780–90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из династии Габсбургов.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Сын Марии Терезии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2404" y="4221088"/>
            <a:ext cx="3888432" cy="1661980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МАРИЯ ТЕРЕЗИЯ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эрцгерцогиня Австрии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1740–80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из династии Габсбургов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148064" y="764704"/>
            <a:ext cx="3995936" cy="1278674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Реформы Иосифа </a:t>
            </a:r>
            <a:r>
              <a:rPr lang="en-US" sz="2000" b="1" dirty="0" smtClean="0">
                <a:solidFill>
                  <a:schemeClr val="bg1"/>
                </a:solidFill>
              </a:rPr>
              <a:t>II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364088" y="1800085"/>
            <a:ext cx="3650318" cy="48658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о</a:t>
            </a:r>
            <a:r>
              <a:rPr lang="ru-RU" sz="1500" dirty="0" smtClean="0">
                <a:solidFill>
                  <a:schemeClr val="bg1"/>
                </a:solidFill>
              </a:rPr>
              <a:t>тмена крепостного права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364088" y="2393378"/>
            <a:ext cx="3650318" cy="60357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и</a:t>
            </a:r>
            <a:r>
              <a:rPr lang="ru-RU" sz="1500" dirty="0" smtClean="0">
                <a:solidFill>
                  <a:schemeClr val="bg1"/>
                </a:solidFill>
              </a:rPr>
              <a:t>здание уголовного и гражданского кодексов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376161" y="3748198"/>
            <a:ext cx="3650318" cy="60357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у</a:t>
            </a:r>
            <a:r>
              <a:rPr lang="ru-RU" sz="1500" dirty="0" smtClean="0">
                <a:solidFill>
                  <a:schemeClr val="bg1"/>
                </a:solidFill>
              </a:rPr>
              <a:t>становление гласности и легализация критики монарха в печати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5364088" y="3127213"/>
            <a:ext cx="3650318" cy="44580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и</a:t>
            </a:r>
            <a:r>
              <a:rPr lang="ru-RU" sz="1500" dirty="0" smtClean="0">
                <a:solidFill>
                  <a:schemeClr val="bg1"/>
                </a:solidFill>
              </a:rPr>
              <a:t>здание указа о веротерпимости</a:t>
            </a:r>
          </a:p>
        </p:txBody>
      </p:sp>
    </p:spTree>
    <p:extLst>
      <p:ext uri="{BB962C8B-B14F-4D97-AF65-F5344CB8AC3E}">
        <p14:creationId xmlns:p14="http://schemas.microsoft.com/office/powerpoint/2010/main" val="257587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Struensee - miniature 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555429"/>
            <a:ext cx="4543425" cy="538162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2084" y="135542"/>
            <a:ext cx="8842403" cy="70117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«Просвещённый абсолютизм» в Дании и Норвегии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788024" y="5373216"/>
            <a:ext cx="4176464" cy="1484784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СТРУЭНЗЕ Иоганн Фридрих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глава правительства Дании и Норвегии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1770–72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при Кристиане </a:t>
            </a:r>
            <a:r>
              <a:rPr lang="en-US" sz="1600" dirty="0" smtClean="0">
                <a:solidFill>
                  <a:schemeClr val="bg1"/>
                </a:solidFill>
              </a:rPr>
              <a:t>VII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20456" y="1152013"/>
            <a:ext cx="4939100" cy="1278674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Реформы И. Ф. Струэнзе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15233" y="1944101"/>
            <a:ext cx="4752528" cy="48658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у</a:t>
            </a:r>
            <a:r>
              <a:rPr lang="ru-RU" sz="1500" dirty="0" smtClean="0">
                <a:solidFill>
                  <a:schemeClr val="bg1"/>
                </a:solidFill>
              </a:rPr>
              <a:t>становление свободы печати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26644" y="2590905"/>
            <a:ext cx="4752528" cy="48658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о</a:t>
            </a:r>
            <a:r>
              <a:rPr lang="ru-RU" sz="1500" dirty="0" smtClean="0">
                <a:solidFill>
                  <a:schemeClr val="bg1"/>
                </a:solidFill>
              </a:rPr>
              <a:t>тмена пыток и телесных наказаний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15234" y="4758410"/>
            <a:ext cx="4752528" cy="61480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о</a:t>
            </a:r>
            <a:r>
              <a:rPr lang="ru-RU" sz="1500" dirty="0" smtClean="0">
                <a:solidFill>
                  <a:schemeClr val="bg1"/>
                </a:solidFill>
              </a:rPr>
              <a:t>тмена уголовной ответственности за внебрачные связи и правовой дискриминации внебрачных детей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5234" y="4013448"/>
            <a:ext cx="4752528" cy="61480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ликвидация монополий                                                                   в промышленно-ремесленной сфере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15234" y="3246242"/>
            <a:ext cx="4752528" cy="61480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з</a:t>
            </a:r>
            <a:r>
              <a:rPr lang="ru-RU" sz="1500" dirty="0" smtClean="0">
                <a:solidFill>
                  <a:schemeClr val="bg1"/>
                </a:solidFill>
              </a:rPr>
              <a:t>амена натуральных повинностей денежными                и отмена барщины в ряде регионов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-6780" y="5345612"/>
            <a:ext cx="4939100" cy="1107724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Всего – около 600 мероприятий за 2 года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35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9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le:GustavI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" y="360889"/>
            <a:ext cx="4584289" cy="565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00231" y="5176875"/>
            <a:ext cx="3888432" cy="16811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ГУСТАВ </a:t>
            </a:r>
            <a:r>
              <a:rPr lang="en-US" sz="1800" b="1" dirty="0" smtClean="0">
                <a:solidFill>
                  <a:srgbClr val="FF0000"/>
                </a:solidFill>
              </a:rPr>
              <a:t>III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король Швеции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1771–92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из Гольштейн-</a:t>
            </a:r>
            <a:r>
              <a:rPr lang="ru-RU" sz="1600" dirty="0" err="1" smtClean="0">
                <a:solidFill>
                  <a:schemeClr val="bg1"/>
                </a:solidFill>
              </a:rPr>
              <a:t>Готторпской</a:t>
            </a:r>
            <a:r>
              <a:rPr lang="ru-RU" sz="1600" dirty="0" smtClean="0">
                <a:solidFill>
                  <a:schemeClr val="bg1"/>
                </a:solidFill>
              </a:rPr>
              <a:t> династии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139952" y="1052735"/>
            <a:ext cx="4752528" cy="93610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г</a:t>
            </a:r>
            <a:r>
              <a:rPr lang="ru-RU" sz="1600" dirty="0" smtClean="0">
                <a:solidFill>
                  <a:schemeClr val="bg1"/>
                </a:solidFill>
              </a:rPr>
              <a:t>осударственный переворот: завершение Эры свобод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1720–71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, ликвидация институтов сословного парламентаризма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и восстановление абсолютизма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987823" y="1032390"/>
            <a:ext cx="1440159" cy="1096260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1771 г.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961175" y="1314051"/>
            <a:ext cx="310689" cy="144195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дзаголовок 2"/>
          <p:cNvSpPr txBox="1">
            <a:spLocks/>
          </p:cNvSpPr>
          <p:nvPr/>
        </p:nvSpPr>
        <p:spPr>
          <a:xfrm>
            <a:off x="4111352" y="3780752"/>
            <a:ext cx="4752528" cy="50405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з</a:t>
            </a:r>
            <a:r>
              <a:rPr lang="ru-RU" sz="1500" dirty="0" smtClean="0">
                <a:solidFill>
                  <a:schemeClr val="bg1"/>
                </a:solidFill>
              </a:rPr>
              <a:t>апрет следственных и судебных пыток 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97396" y="1844824"/>
            <a:ext cx="4939100" cy="1278674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Реформы Густава </a:t>
            </a:r>
            <a:r>
              <a:rPr lang="en-US" sz="2000" b="1" dirty="0" smtClean="0">
                <a:solidFill>
                  <a:schemeClr val="bg1"/>
                </a:solidFill>
              </a:rPr>
              <a:t>III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111352" y="2636912"/>
            <a:ext cx="4752528" cy="48658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издание закона о свободе слова 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111352" y="3169020"/>
            <a:ext cx="4752528" cy="548012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у</a:t>
            </a:r>
            <a:r>
              <a:rPr lang="ru-RU" sz="1600" dirty="0" smtClean="0">
                <a:solidFill>
                  <a:schemeClr val="bg1"/>
                </a:solidFill>
              </a:rPr>
              <a:t>становление свободы культа                                                     для приверженцев неофициальных вероучений </a:t>
            </a:r>
          </a:p>
        </p:txBody>
      </p:sp>
      <p:pic>
        <p:nvPicPr>
          <p:cNvPr id="3076" name="Picture 4" descr="Портрет Густава II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2"/>
          <a:stretch/>
        </p:blipFill>
        <p:spPr bwMode="auto">
          <a:xfrm>
            <a:off x="4291162" y="4032780"/>
            <a:ext cx="4450107" cy="28252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2084" y="135542"/>
            <a:ext cx="8842403" cy="70117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«Просвещённый абсолютизм» в Швеции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51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ukrtrip.com/uploads/posts/2009-01/1231097733_agu-18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4"/>
          <a:stretch/>
        </p:blipFill>
        <p:spPr bwMode="auto">
          <a:xfrm>
            <a:off x="-6780" y="365906"/>
            <a:ext cx="9150780" cy="64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96752"/>
          </a:xfrm>
          <a:solidFill>
            <a:schemeClr val="tx1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Деспотизм во Франции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8998" y="1340768"/>
            <a:ext cx="4525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Версаль</a:t>
            </a:r>
            <a:r>
              <a:rPr lang="ru-RU" sz="1600" i="1" dirty="0" smtClean="0">
                <a:solidFill>
                  <a:schemeClr val="bg1"/>
                </a:solidFill>
              </a:rPr>
              <a:t> – официальная королевская резиденция в 1682–1789 гг.</a:t>
            </a:r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wscdn.bbc.co.uk/worldservice/assets/images/2010/09/02/100902132905_louis_226x283_nocred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8" y="764704"/>
            <a:ext cx="3507386" cy="439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2797" y="4797152"/>
            <a:ext cx="3335067" cy="1872208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ЛЮДОВИК</a:t>
            </a:r>
            <a:r>
              <a:rPr lang="en-US" sz="1800" b="1" dirty="0" smtClean="0">
                <a:solidFill>
                  <a:srgbClr val="FF0000"/>
                </a:solidFill>
              </a:rPr>
              <a:t> XIV</a:t>
            </a:r>
            <a:r>
              <a:rPr lang="ru-RU" sz="1800" b="1" dirty="0" smtClean="0">
                <a:solidFill>
                  <a:srgbClr val="FF0000"/>
                </a:solidFill>
              </a:rPr>
              <a:t>                        </a:t>
            </a:r>
            <a:r>
              <a:rPr lang="ru-RU" sz="1600" dirty="0" smtClean="0">
                <a:solidFill>
                  <a:schemeClr val="bg1"/>
                </a:solidFill>
              </a:rPr>
              <a:t>(«король-Солнце») 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король Франции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1643–1715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из династии Бурбонов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0191" y="4727415"/>
            <a:ext cx="5223809" cy="2123658"/>
          </a:xfrm>
          <a:prstGeom prst="rect">
            <a:avLst/>
          </a:prstGeom>
          <a:solidFill>
            <a:srgbClr val="FFFF99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«Государство – это я!»</a:t>
            </a: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</a:rPr>
              <a:t>                                                              Людовик </a:t>
            </a:r>
            <a:r>
              <a:rPr lang="en-US" sz="2000" b="1" i="1" dirty="0" smtClean="0">
                <a:solidFill>
                  <a:schemeClr val="bg1"/>
                </a:solidFill>
              </a:rPr>
              <a:t>XIV</a:t>
            </a:r>
            <a:endParaRPr lang="ru-RU" sz="2000" b="1" i="1" dirty="0">
              <a:solidFill>
                <a:schemeClr val="bg1"/>
              </a:solidFill>
            </a:endParaRPr>
          </a:p>
          <a:p>
            <a:pPr algn="just"/>
            <a:endParaRPr lang="ru-RU" sz="2000" b="1" i="1" dirty="0" smtClean="0">
              <a:solidFill>
                <a:schemeClr val="bg1"/>
              </a:solidFill>
            </a:endParaRPr>
          </a:p>
          <a:p>
            <a:pPr algn="just"/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6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1009" y="30413"/>
            <a:ext cx="8842403" cy="70117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«Галантный век» Людовика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XV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803" y="1305342"/>
            <a:ext cx="5223809" cy="2123658"/>
          </a:xfrm>
          <a:prstGeom prst="rect">
            <a:avLst/>
          </a:prstGeom>
          <a:solidFill>
            <a:srgbClr val="FFFF99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«После </a:t>
            </a:r>
            <a:r>
              <a:rPr lang="ru-RU" sz="2400" b="1" dirty="0">
                <a:solidFill>
                  <a:schemeClr val="bg1"/>
                </a:solidFill>
              </a:rPr>
              <a:t>нас хоть </a:t>
            </a:r>
            <a:r>
              <a:rPr lang="ru-RU" sz="2400" b="1" dirty="0" smtClean="0">
                <a:solidFill>
                  <a:schemeClr val="bg1"/>
                </a:solidFill>
              </a:rPr>
              <a:t>потоп!...»</a:t>
            </a: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</a:rPr>
              <a:t>                                                              Помпадур</a:t>
            </a:r>
            <a:endParaRPr lang="ru-RU" sz="2000" b="1" i="1" dirty="0">
              <a:solidFill>
                <a:schemeClr val="bg1"/>
              </a:solidFill>
            </a:endParaRPr>
          </a:p>
          <a:p>
            <a:pPr algn="just"/>
            <a:endParaRPr lang="ru-RU" sz="2000" b="1" i="1" dirty="0" smtClean="0">
              <a:solidFill>
                <a:schemeClr val="bg1"/>
              </a:solidFill>
            </a:endParaRPr>
          </a:p>
          <a:p>
            <a:pPr algn="just"/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5128" name="Picture 8" descr="File:Versailles Grand Trianon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48"/>
            <a:ext cx="5250565" cy="165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03287" y="908720"/>
            <a:ext cx="4525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Дворец Большой Трианон в Версале</a:t>
            </a:r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5126" name="Picture 6" descr="File:François Boucher 019 (Madame de Pompadour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" y="2166701"/>
            <a:ext cx="5818800" cy="46912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51520" y="5229200"/>
            <a:ext cx="4896544" cy="161750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Жанна-</a:t>
            </a:r>
            <a:r>
              <a:rPr lang="ru-RU" sz="1800" dirty="0" err="1" smtClean="0">
                <a:solidFill>
                  <a:srgbClr val="FF0000"/>
                </a:solidFill>
              </a:rPr>
              <a:t>Антуанетта</a:t>
            </a:r>
            <a:r>
              <a:rPr lang="ru-RU" sz="1800" dirty="0" smtClean="0">
                <a:solidFill>
                  <a:srgbClr val="FF0000"/>
                </a:solidFill>
              </a:rPr>
              <a:t> де Пуассон,                     маркиза де </a:t>
            </a:r>
            <a:r>
              <a:rPr lang="ru-RU" sz="1800" b="1" dirty="0" smtClean="0">
                <a:solidFill>
                  <a:srgbClr val="FF0000"/>
                </a:solidFill>
              </a:rPr>
              <a:t>ПОМПАДУР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фаворитка Людовика </a:t>
            </a:r>
            <a:r>
              <a:rPr lang="en-US" sz="1600" dirty="0" smtClean="0">
                <a:solidFill>
                  <a:schemeClr val="bg1"/>
                </a:solidFill>
              </a:rPr>
              <a:t>XV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://i060.radikal.ru/1208/d0/73c11b85da4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11" y="332656"/>
            <a:ext cx="4580584" cy="540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917306" y="5229200"/>
            <a:ext cx="3888432" cy="161750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ЛЮДОВИК</a:t>
            </a:r>
            <a:r>
              <a:rPr lang="en-US" sz="1800" b="1" dirty="0" smtClean="0">
                <a:solidFill>
                  <a:srgbClr val="FF0000"/>
                </a:solidFill>
              </a:rPr>
              <a:t> XV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700" dirty="0" smtClean="0">
                <a:solidFill>
                  <a:schemeClr val="bg1"/>
                </a:solidFill>
              </a:rPr>
              <a:t>Возлюбленный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король Франции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1715–74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из династии Бурбонов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455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533</Words>
  <Application>Microsoft Office PowerPoint</Application>
  <PresentationFormat>Экран (4:3)</PresentationFormat>
  <Paragraphs>146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Просвещённый абсолютизм      в Европе [XVIII в.]</vt:lpstr>
      <vt:lpstr>Теория «просвещённого абсолютизма»</vt:lpstr>
      <vt:lpstr>География «просвещённого абсолютизма»</vt:lpstr>
      <vt:lpstr>«Просвещённый абсолютизм» в Пруссии</vt:lpstr>
      <vt:lpstr>«Просвещённый абсолютизм» в Австрии</vt:lpstr>
      <vt:lpstr>«Просвещённый абсолютизм» в Дании и Норвегии</vt:lpstr>
      <vt:lpstr>«Просвещённый абсолютизм» в Швеции</vt:lpstr>
      <vt:lpstr>Деспотизм во Франции</vt:lpstr>
      <vt:lpstr>«Галантный век» Людовика XV</vt:lpstr>
      <vt:lpstr>Психология аристократии «галантного века»</vt:lpstr>
      <vt:lpstr>Монархия в преддверии Великой французской революции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303</cp:revision>
  <dcterms:created xsi:type="dcterms:W3CDTF">2013-11-10T17:34:13Z</dcterms:created>
  <dcterms:modified xsi:type="dcterms:W3CDTF">2013-11-24T14:10:23Z</dcterms:modified>
</cp:coreProperties>
</file>